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D848"/>
    <a:srgbClr val="049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100" d="100"/>
          <a:sy n="100" d="100"/>
        </p:scale>
        <p:origin x="-1992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82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64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85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3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47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1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25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74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45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34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23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3" y="44624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Centre « </a:t>
            </a:r>
            <a:r>
              <a:rPr lang="fr-FR" sz="2000" b="1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Les </a:t>
            </a:r>
            <a:r>
              <a:rPr lang="fr-FR" sz="2000" b="1" smtClean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Bonnes </a:t>
            </a:r>
            <a:r>
              <a:rPr lang="fr-FR" sz="2000" b="1" dirty="0" smtClean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Vacances</a:t>
            </a:r>
            <a:r>
              <a:rPr lang="fr-FR" sz="2000" b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 » </a:t>
            </a:r>
            <a:r>
              <a:rPr lang="fr-FR" sz="1600" b="1" i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– </a:t>
            </a:r>
            <a:r>
              <a:rPr lang="fr-FR" sz="1600" b="1" i="1" dirty="0" smtClean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La Teste de Buch (33)</a:t>
            </a:r>
            <a:endParaRPr lang="fr-FR" sz="1600" b="1" i="1" dirty="0">
              <a:solidFill>
                <a:schemeClr val="tx2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75524" y="456927"/>
            <a:ext cx="4944548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Rockwell" panose="02060603020205020403" pitchFamily="18" charset="0"/>
              </a:rPr>
              <a:t>Classe - Petits naturalistes en herbe</a:t>
            </a:r>
            <a:endParaRPr lang="fr-FR" sz="12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15381" y="949158"/>
            <a:ext cx="5855299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900" i="1" dirty="0">
                <a:ea typeface="Lucida Sans Unicode"/>
                <a:cs typeface="Times New Roman"/>
              </a:rPr>
              <a:t>Un séjour «  petit naturaliste » pour cheminer dans de nombreux milieux, découvrir la beauté de la biodiversité  et </a:t>
            </a:r>
            <a:endParaRPr lang="fr-FR" sz="900" dirty="0">
              <a:latin typeface="Trebuchet MS"/>
              <a:ea typeface="Lucida Sans Unicode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900" i="1" dirty="0">
                <a:ea typeface="Lucida Sans Unicode"/>
                <a:cs typeface="Times New Roman"/>
              </a:rPr>
              <a:t>prendre conscience du rôle et l’importance des écosystèmes pour la vie de notre planète…Apprendre à lire et explorer les </a:t>
            </a:r>
            <a:endParaRPr lang="fr-FR" sz="900" dirty="0">
              <a:latin typeface="Trebuchet MS"/>
              <a:ea typeface="Lucida Sans Unicode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900" i="1" dirty="0">
                <a:ea typeface="Lucida Sans Unicode"/>
                <a:cs typeface="Times New Roman"/>
              </a:rPr>
              <a:t>paysages, observer la variété de la faune et des plantes locales et découvrir des sites protégés et préservés, proposer des </a:t>
            </a:r>
            <a:endParaRPr lang="fr-FR" sz="900" dirty="0">
              <a:latin typeface="Trebuchet MS"/>
              <a:ea typeface="Lucida Sans Unicode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900" i="1" dirty="0">
                <a:ea typeface="Lucida Sans Unicode"/>
                <a:cs typeface="Times New Roman"/>
              </a:rPr>
              <a:t>solutions pour préserver les espaces et les </a:t>
            </a:r>
            <a:r>
              <a:rPr lang="fr-FR" sz="900" i="1" dirty="0" smtClean="0">
                <a:ea typeface="Lucida Sans Unicode"/>
                <a:cs typeface="Times New Roman"/>
              </a:rPr>
              <a:t>espèces…Bref</a:t>
            </a:r>
            <a:r>
              <a:rPr lang="fr-FR" sz="900" i="1" dirty="0">
                <a:ea typeface="Lucida Sans Unicode"/>
                <a:cs typeface="Times New Roman"/>
              </a:rPr>
              <a:t>, un séjour pour faire évoluer les enfants afin qu’ils deviennent </a:t>
            </a:r>
            <a:endParaRPr lang="fr-FR" sz="900" dirty="0">
              <a:latin typeface="Trebuchet MS"/>
              <a:ea typeface="Lucida Sans Unicode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000" i="1" dirty="0">
                <a:ea typeface="Lucida Sans Unicode"/>
                <a:cs typeface="Times New Roman"/>
              </a:rPr>
              <a:t>des citoyens soucieux de leur environnement et de sa protection des espaces et des êtres vivants… </a:t>
            </a:r>
            <a:endParaRPr lang="fr-FR" sz="1000" dirty="0">
              <a:effectLst/>
              <a:latin typeface="Trebuchet MS"/>
              <a:ea typeface="Lucida Sans Unicode"/>
              <a:cs typeface="Times New Roman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891378"/>
              </p:ext>
            </p:extLst>
          </p:nvPr>
        </p:nvGraphicFramePr>
        <p:xfrm>
          <a:off x="275524" y="2276872"/>
          <a:ext cx="8616955" cy="4104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3391"/>
                <a:gridCol w="1723391"/>
                <a:gridCol w="1713790"/>
                <a:gridCol w="1732992"/>
                <a:gridCol w="1723391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1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2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3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</a:t>
                      </a:r>
                      <a:r>
                        <a:rPr lang="fr-FR" sz="1200" b="1" baseline="0" dirty="0" smtClean="0"/>
                        <a:t> 4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5</a:t>
                      </a:r>
                      <a:endParaRPr lang="fr-FR" sz="1200" b="1" dirty="0"/>
                    </a:p>
                  </a:txBody>
                  <a:tcPr anchor="ctr"/>
                </a:tc>
              </a:tr>
              <a:tr h="1669896">
                <a:tc>
                  <a:txBody>
                    <a:bodyPr/>
                    <a:lstStyle/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Voyage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Jeu de découverte du centre </a:t>
                      </a: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cadre et les espaces de vie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règles de vie collective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vivre ensemble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Installation</a:t>
                      </a:r>
                    </a:p>
                    <a:p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Dune du </a:t>
                      </a:r>
                      <a:r>
                        <a:rPr lang="fr-FR" sz="9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Pyla</a:t>
                      </a: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un milieu fragile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Espaces Naturels Sensibles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 </a:t>
                      </a:r>
                      <a:r>
                        <a:rPr lang="fr-FR" sz="900" i="1" dirty="0" err="1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Pyla</a:t>
                      </a: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, un site classé et protégé Lecture de paysage et de carte 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Érosion marine et éolienne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Évolution et formation de la dune</a:t>
                      </a:r>
                      <a:b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</a:b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Influences de l'homme sur le milieu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Déplacement en bus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Atelier- Oiseaux : Qui es-tu ?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 i="1" dirty="0" smtClean="0">
                          <a:effectLst/>
                          <a:latin typeface="+mn-lt"/>
                          <a:ea typeface="Lucida Sans Unicode"/>
                          <a:cs typeface="Times New Roman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Times New Roman"/>
                        </a:rPr>
                        <a:t>Apprentissage et morphologie des oiseaux.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Times New Roman"/>
                        </a:rPr>
                        <a:t>Les différents types de becs, pattes, corps et queues.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Times New Roman"/>
                        </a:rPr>
                        <a:t>Apprendre à reconnaître les oiseaux, 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 i="1" dirty="0" smtClean="0">
                          <a:effectLst/>
                          <a:latin typeface="+mn-lt"/>
                          <a:ea typeface="Lucida Sans Unicode"/>
                          <a:cs typeface="Times New Roman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Temps de classe – Courrier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Temps de retour sur les espèces et êtres vivants observés</a:t>
                      </a: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 centre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Sentier du littoral : Paysages, faune et flore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Espaces Naturels Sensibles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Lecture de paysage et cartographie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 Sud du bassin et ses multiples facettes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La Nature au service de l’Homme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Rôles et Importance des zones humides</a:t>
                      </a:r>
                      <a:endParaRPr lang="fr-FR" sz="1050" i="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050" b="1" i="0" kern="1200" dirty="0" smtClean="0">
                        <a:solidFill>
                          <a:schemeClr val="tx2"/>
                        </a:solidFill>
                        <a:effectLst/>
                        <a:latin typeface="Trebuchet MS"/>
                        <a:ea typeface="+mn-ea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900" b="1" i="1" kern="120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</a:t>
                      </a: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x-none" sz="900" b="1" i="1" kern="120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ement en bus</a:t>
                      </a: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900" b="1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Rangement des valises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Menaces et pollution des mers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enjeux de la biodiversité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Lecture de paysages 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Récolte et tri des éléments trouvés sur la plage 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Pollutions : causes et conséquences  Impacts de l’homme sur le milieu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 b="1" i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à pied</a:t>
                      </a:r>
                      <a:endParaRPr lang="fr-FR" sz="900" b="1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63624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Pique-nique</a:t>
                      </a:r>
                      <a:r>
                        <a:rPr lang="fr-FR" sz="1000" b="1" baseline="0" dirty="0" smtClean="0">
                          <a:solidFill>
                            <a:schemeClr val="tx2"/>
                          </a:solidFill>
                        </a:rPr>
                        <a:t> tiré du sac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</a:t>
                      </a:r>
                      <a:r>
                        <a:rPr lang="fr-FR" sz="1000" b="1" baseline="0" dirty="0" smtClean="0">
                          <a:solidFill>
                            <a:schemeClr val="tx2"/>
                          </a:solidFill>
                        </a:rPr>
                        <a:t>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</a:t>
                      </a:r>
                      <a:r>
                        <a:rPr lang="fr-FR" sz="1000" b="1" baseline="0" dirty="0" smtClean="0">
                          <a:solidFill>
                            <a:schemeClr val="tx2"/>
                          </a:solidFill>
                        </a:rPr>
                        <a:t>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14776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86000" algn="l"/>
                        </a:tabLs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Plage et paysages du Bassin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Immersion sensorielle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highlight>
                            <a:srgbClr val="FFFF00"/>
                          </a:highlight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Jouer, courir,, s’oxygéner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Lecture de paysage marin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Ecoute des paysages sonores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Récolte d’éléments sur la plage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+ Atelier </a:t>
                      </a:r>
                      <a:r>
                        <a:rPr lang="fr-FR" sz="9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« Vous avez dit biodiversité ?  »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P’tites bêtes de la litière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Palette de couleurs </a:t>
                      </a:r>
                      <a:endParaRPr lang="fr-FR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Habitants du sol et sous-sol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Litière forestière et décomposeurs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Récolte et observation des insectes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à pied</a:t>
                      </a:r>
                      <a:endParaRPr lang="fr-FR" sz="900" b="1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L’estran à marée basse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enjeux de la biodiversité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57175" algn="l"/>
                        </a:tabLst>
                      </a:pPr>
                      <a:r>
                        <a:rPr lang="fr-FR" sz="7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Lecture de paysage à marée basse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Observer et collecter quelques animaux d'un milieu sensible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Marées et chaîne alimentaire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5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7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7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à pied</a:t>
                      </a:r>
                      <a:endParaRPr lang="fr-FR" sz="900" b="1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 cachés de La Teste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Zones Humides</a:t>
                      </a:r>
                    </a:p>
                    <a:p>
                      <a:pPr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Identifier la faune et la flore des différents milieux naturels : fossés, prairies humides, forêt marécageuse, digue… </a:t>
                      </a:r>
                      <a:endParaRPr lang="fr-FR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400" b="1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900" i="1" dirty="0" smtClean="0">
                        <a:effectLst/>
                        <a:latin typeface="Trebuchet MS"/>
                        <a:ea typeface="Lucida Sans Unicode"/>
                        <a:cs typeface="Tahom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Temps de retour sur les </a:t>
                      </a:r>
                      <a:r>
                        <a:rPr lang="fr-FR" sz="9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espéces</a:t>
                      </a: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êtres vivants observés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500" b="1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900" i="1" dirty="0" smtClean="0">
                        <a:effectLst/>
                        <a:latin typeface="Trebuchet MS"/>
                        <a:ea typeface="Lucida Sans Unicode"/>
                        <a:cs typeface="Tahoma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à pied</a:t>
                      </a:r>
                      <a:endParaRPr lang="fr-FR" sz="900" b="1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Rallye biodiversité  ou </a:t>
                      </a:r>
                      <a:r>
                        <a:rPr lang="fr-FR" sz="9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Land’Art</a:t>
                      </a: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Restitution des acquis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b="1" dirty="0" smtClean="0">
                          <a:effectLst/>
                          <a:highlight>
                            <a:srgbClr val="FFFF00"/>
                          </a:highlight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Grand jeu de fin de séjour pour aborder de façon ludique :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- les thèmes étudiés et leur importance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- les êtres vivants du bassin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- le vocabulaire, les notions-clefs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 b="1" i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 b="1" i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Retour en bus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247516" y="1849404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2"/>
                </a:solidFill>
                <a:latin typeface="Rockwell" panose="02060603020205020403" pitchFamily="18" charset="0"/>
              </a:rPr>
              <a:t>Exemple de séjour modulable </a:t>
            </a:r>
            <a:r>
              <a:rPr lang="fr-FR" sz="1400" dirty="0" smtClean="0"/>
              <a:t>– </a:t>
            </a:r>
            <a:r>
              <a:rPr lang="fr-FR" sz="1400" b="1" dirty="0" smtClean="0">
                <a:solidFill>
                  <a:srgbClr val="C00000"/>
                </a:solidFill>
              </a:rPr>
              <a:t>5 jours </a:t>
            </a:r>
            <a:r>
              <a:rPr lang="fr-FR" sz="1400" dirty="0" smtClean="0"/>
              <a:t>– </a:t>
            </a:r>
            <a:r>
              <a:rPr lang="fr-FR" sz="1400" i="1" dirty="0" smtClean="0"/>
              <a:t>Cycles 2</a:t>
            </a:r>
            <a:r>
              <a:rPr lang="fr-FR" sz="1400" i="1" smtClean="0"/>
              <a:t>, 3</a:t>
            </a:r>
            <a:endParaRPr lang="fr-FR" sz="1400" i="1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870" y="6307051"/>
            <a:ext cx="1045840" cy="502493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707904" y="6381328"/>
            <a:ext cx="38567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i="1" dirty="0" smtClean="0"/>
              <a:t>Association Régionale des Œuvres Educatives et de Vacances de l’</a:t>
            </a:r>
            <a:r>
              <a:rPr lang="fr-FR" sz="900" b="1" i="1" dirty="0">
                <a:solidFill>
                  <a:schemeClr val="tx2"/>
                </a:solidFill>
              </a:rPr>
              <a:t>Edu</a:t>
            </a:r>
            <a:r>
              <a:rPr lang="fr-FR" sz="800" i="1" dirty="0" smtClean="0"/>
              <a:t>cation Nationale</a:t>
            </a:r>
            <a:endParaRPr lang="fr-FR" sz="800" i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275524" y="6458272"/>
            <a:ext cx="4296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05 35 38 98 11 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// ecole@aroeven-bordeaux.fr</a:t>
            </a:r>
            <a:endParaRPr lang="fr-F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6306403" y="1412063"/>
            <a:ext cx="2730690" cy="87468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6364932" y="1376410"/>
            <a:ext cx="2486001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rgbClr val="0070C0"/>
                </a:solidFill>
              </a:rPr>
              <a:t>Les + </a:t>
            </a:r>
          </a:p>
          <a:p>
            <a:r>
              <a:rPr lang="fr-FR" sz="1000" dirty="0" smtClean="0"/>
              <a:t>- Projet accompagné et personnalisé </a:t>
            </a:r>
          </a:p>
          <a:p>
            <a:r>
              <a:rPr lang="fr-FR" sz="1000" dirty="0" smtClean="0"/>
              <a:t>- Espace Enseignant / DSDEN en ligne  </a:t>
            </a:r>
          </a:p>
          <a:p>
            <a:r>
              <a:rPr lang="fr-FR" sz="1000" dirty="0" smtClean="0"/>
              <a:t>- Aide au montage du dossier administratif</a:t>
            </a:r>
          </a:p>
          <a:p>
            <a:r>
              <a:rPr lang="fr-FR" sz="1000" dirty="0" smtClean="0"/>
              <a:t>- Encadrement spécialisé environnement  </a:t>
            </a:r>
            <a:endParaRPr lang="fr-FR" sz="1000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6290826" y="160517"/>
            <a:ext cx="2730690" cy="1169551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000" b="1" dirty="0" smtClean="0">
              <a:solidFill>
                <a:schemeClr val="accent1"/>
              </a:solidFill>
            </a:endParaRPr>
          </a:p>
          <a:p>
            <a:endParaRPr lang="fr-FR" sz="1000" b="1" dirty="0">
              <a:solidFill>
                <a:schemeClr val="accent1"/>
              </a:solidFill>
            </a:endParaRPr>
          </a:p>
          <a:p>
            <a:r>
              <a:rPr lang="fr-FR" sz="1100" b="1" dirty="0" smtClean="0"/>
              <a:t>pour </a:t>
            </a:r>
            <a:r>
              <a:rPr lang="fr-FR" sz="1100" b="1" dirty="0"/>
              <a:t>3 classes N° 178303  </a:t>
            </a:r>
          </a:p>
          <a:p>
            <a:endParaRPr lang="fr-FR" sz="1000" dirty="0">
              <a:solidFill>
                <a:schemeClr val="tx1"/>
              </a:solidFill>
            </a:endParaRPr>
          </a:p>
          <a:p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367586" y="160518"/>
            <a:ext cx="2486001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0070C0"/>
                </a:solidFill>
              </a:rPr>
              <a:t>Agrément</a:t>
            </a:r>
            <a:r>
              <a:rPr lang="fr-FR" sz="1000" dirty="0">
                <a:solidFill>
                  <a:srgbClr val="0070C0"/>
                </a:solidFill>
              </a:rPr>
              <a:t> </a:t>
            </a:r>
            <a:r>
              <a:rPr lang="fr-FR" sz="1000" b="1" dirty="0">
                <a:solidFill>
                  <a:srgbClr val="0070C0"/>
                </a:solidFill>
              </a:rPr>
              <a:t>Education Nationale</a:t>
            </a:r>
            <a:r>
              <a:rPr lang="fr-FR" sz="1000" dirty="0">
                <a:solidFill>
                  <a:srgbClr val="0070C0"/>
                </a:solidFill>
              </a:rPr>
              <a:t> : </a:t>
            </a:r>
            <a:r>
              <a:rPr lang="fr-FR" sz="1000" dirty="0"/>
              <a:t>délivré le 26/03/2018 </a:t>
            </a:r>
            <a:r>
              <a:rPr lang="fr-FR" sz="1000" dirty="0" smtClean="0"/>
              <a:t> - 3 </a:t>
            </a:r>
            <a:r>
              <a:rPr lang="fr-FR" sz="1000" dirty="0"/>
              <a:t>classes dont 30 </a:t>
            </a:r>
            <a:r>
              <a:rPr lang="fr-FR" sz="1000" dirty="0" smtClean="0"/>
              <a:t> - Grandes section</a:t>
            </a:r>
            <a:endParaRPr lang="fr-FR" sz="1000" dirty="0"/>
          </a:p>
          <a:p>
            <a:r>
              <a:rPr lang="fr-FR" sz="1000" b="1" dirty="0" smtClean="0">
                <a:solidFill>
                  <a:srgbClr val="0070C0"/>
                </a:solidFill>
              </a:rPr>
              <a:t>Capacité</a:t>
            </a:r>
            <a:r>
              <a:rPr lang="fr-FR" sz="1000" b="1" dirty="0">
                <a:solidFill>
                  <a:srgbClr val="0070C0"/>
                </a:solidFill>
              </a:rPr>
              <a:t> : </a:t>
            </a:r>
            <a:r>
              <a:rPr lang="fr-FR" sz="1000" dirty="0"/>
              <a:t>100</a:t>
            </a:r>
            <a:r>
              <a:rPr lang="fr-FR" sz="1000" b="1" dirty="0"/>
              <a:t> </a:t>
            </a:r>
            <a:r>
              <a:rPr lang="fr-FR" sz="1000" dirty="0"/>
              <a:t>lits</a:t>
            </a:r>
          </a:p>
          <a:p>
            <a:r>
              <a:rPr lang="fr-FR" sz="1000" b="1" dirty="0">
                <a:solidFill>
                  <a:srgbClr val="0070C0"/>
                </a:solidFill>
              </a:rPr>
              <a:t>Hébergement : </a:t>
            </a:r>
            <a:r>
              <a:rPr lang="fr-FR" sz="1000" b="1" dirty="0" smtClean="0">
                <a:solidFill>
                  <a:srgbClr val="0070C0"/>
                </a:solidFill>
              </a:rPr>
              <a:t> </a:t>
            </a:r>
            <a:r>
              <a:rPr lang="fr-FR" sz="1000" dirty="0" smtClean="0"/>
              <a:t>2</a:t>
            </a:r>
            <a:r>
              <a:rPr lang="fr-FR" sz="1000" dirty="0"/>
              <a:t>, 4, 7  à 8 lits simples </a:t>
            </a:r>
          </a:p>
          <a:p>
            <a:r>
              <a:rPr lang="fr-FR" sz="1000" dirty="0" smtClean="0"/>
              <a:t>1 </a:t>
            </a:r>
            <a:r>
              <a:rPr lang="fr-FR" sz="1000" dirty="0"/>
              <a:t>pavillon avec sanitaires complets - dans les </a:t>
            </a:r>
            <a:r>
              <a:rPr lang="fr-FR" sz="1000" dirty="0" smtClean="0"/>
              <a:t>chambres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61078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196399" y="811096"/>
            <a:ext cx="5256584" cy="114646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28365" y="811096"/>
            <a:ext cx="4824536" cy="114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tx2"/>
                </a:solidFill>
                <a:latin typeface="Rockwell" panose="02060603020205020403" pitchFamily="18" charset="0"/>
              </a:rPr>
              <a:t>Objectifs pédagogiques </a:t>
            </a:r>
            <a:r>
              <a:rPr lang="fr-FR" sz="1600" b="1" dirty="0" smtClean="0">
                <a:solidFill>
                  <a:schemeClr val="tx2"/>
                </a:solidFill>
                <a:latin typeface="Rockwell" panose="02060603020205020403" pitchFamily="18" charset="0"/>
              </a:rPr>
              <a:t>du séjour :</a:t>
            </a:r>
          </a:p>
          <a:p>
            <a:pPr algn="just">
              <a:spcAft>
                <a:spcPts val="0"/>
              </a:spcAft>
            </a:pPr>
            <a:r>
              <a:rPr lang="fr-FR" sz="1050" dirty="0" smtClean="0">
                <a:ea typeface="Lucida Sans Unicode"/>
                <a:cs typeface="Calibri"/>
              </a:rPr>
              <a:t>- Observer </a:t>
            </a:r>
            <a:r>
              <a:rPr lang="fr-FR" sz="1050" dirty="0">
                <a:ea typeface="Lucida Sans Unicode"/>
                <a:cs typeface="Calibri"/>
              </a:rPr>
              <a:t>et </a:t>
            </a:r>
            <a:r>
              <a:rPr lang="fr-FR" sz="1050" b="1" dirty="0">
                <a:ea typeface="Lucida Sans Unicode"/>
                <a:cs typeface="Calibri"/>
              </a:rPr>
              <a:t>reconnaitre </a:t>
            </a:r>
            <a:r>
              <a:rPr lang="fr-FR" sz="1050" dirty="0">
                <a:ea typeface="Lucida Sans Unicode"/>
                <a:cs typeface="Calibri"/>
              </a:rPr>
              <a:t>les êtres vivants, espèces locales,</a:t>
            </a:r>
            <a:r>
              <a:rPr lang="fr-FR" sz="1050" b="1" dirty="0">
                <a:ea typeface="Lucida Sans Unicode"/>
                <a:cs typeface="Calibri"/>
              </a:rPr>
              <a:t> </a:t>
            </a:r>
            <a:r>
              <a:rPr lang="fr-FR" sz="1050" dirty="0">
                <a:ea typeface="Lucida Sans Unicode"/>
                <a:cs typeface="Calibri"/>
              </a:rPr>
              <a:t>dans leur milieu </a:t>
            </a:r>
            <a:endParaRPr lang="fr-FR" sz="1100" dirty="0">
              <a:latin typeface="Trebuchet MS"/>
              <a:ea typeface="Lucida Sans Unicode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fr-FR" sz="1050" dirty="0" smtClean="0">
                <a:ea typeface="Lucida Sans Unicode"/>
                <a:cs typeface="Calibri"/>
              </a:rPr>
              <a:t>- Comprendre </a:t>
            </a:r>
            <a:r>
              <a:rPr lang="fr-FR" sz="1050" dirty="0">
                <a:ea typeface="Lucida Sans Unicode"/>
                <a:cs typeface="Calibri"/>
              </a:rPr>
              <a:t>le rôle de la </a:t>
            </a:r>
            <a:r>
              <a:rPr lang="fr-FR" sz="1050" b="1" dirty="0">
                <a:ea typeface="Lucida Sans Unicode"/>
                <a:cs typeface="Calibri"/>
              </a:rPr>
              <a:t>biodiversité</a:t>
            </a:r>
            <a:r>
              <a:rPr lang="fr-FR" sz="1050" dirty="0">
                <a:ea typeface="Lucida Sans Unicode"/>
                <a:cs typeface="Calibri"/>
              </a:rPr>
              <a:t> pour l’équilibre des milieux</a:t>
            </a:r>
            <a:endParaRPr lang="fr-FR" sz="1100" dirty="0">
              <a:latin typeface="Trebuchet MS"/>
              <a:ea typeface="Lucida Sans Unicode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fr-FR" sz="1050" dirty="0" smtClean="0">
                <a:ea typeface="Lucida Sans Unicode"/>
                <a:cs typeface="Calibri"/>
              </a:rPr>
              <a:t>- Sensibiliser </a:t>
            </a:r>
            <a:r>
              <a:rPr lang="fr-FR" sz="1050" dirty="0">
                <a:ea typeface="Lucida Sans Unicode"/>
                <a:cs typeface="Calibri"/>
              </a:rPr>
              <a:t>à la fragilité des espaces naturels de notre environnement. </a:t>
            </a:r>
            <a:endParaRPr lang="fr-FR" sz="1100" dirty="0">
              <a:latin typeface="Trebuchet MS"/>
              <a:ea typeface="Lucida Sans Unicode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fr-FR" sz="1050" dirty="0" smtClean="0">
                <a:ea typeface="Lucida Sans Unicode"/>
                <a:cs typeface="Calibri"/>
              </a:rPr>
              <a:t>- Proposer </a:t>
            </a:r>
            <a:r>
              <a:rPr lang="fr-FR" sz="1050" dirty="0">
                <a:ea typeface="Lucida Sans Unicode"/>
                <a:cs typeface="Calibri"/>
              </a:rPr>
              <a:t>des solutions </a:t>
            </a:r>
            <a:r>
              <a:rPr lang="fr-FR" sz="1050" dirty="0" smtClean="0">
                <a:ea typeface="Lucida Sans Unicode"/>
                <a:cs typeface="Calibri"/>
              </a:rPr>
              <a:t>pour </a:t>
            </a:r>
            <a:r>
              <a:rPr lang="fr-FR" sz="1050" b="1" dirty="0">
                <a:ea typeface="Lucida Sans Unicode"/>
                <a:cs typeface="Calibri"/>
              </a:rPr>
              <a:t>participer à la protection </a:t>
            </a:r>
            <a:r>
              <a:rPr lang="fr-FR" sz="1050" b="1" dirty="0" smtClean="0">
                <a:ea typeface="Lucida Sans Unicode"/>
                <a:cs typeface="Calibri"/>
              </a:rPr>
              <a:t>des </a:t>
            </a:r>
            <a:r>
              <a:rPr lang="fr-FR" sz="1050" b="1" dirty="0">
                <a:ea typeface="Lucida Sans Unicode"/>
                <a:cs typeface="Calibri"/>
              </a:rPr>
              <a:t>êtres vivants</a:t>
            </a:r>
            <a:endParaRPr lang="fr-FR" sz="1100" dirty="0">
              <a:latin typeface="Trebuchet MS"/>
              <a:ea typeface="Lucida Sans Unicode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050" b="1" dirty="0" smtClean="0">
                <a:ea typeface="Lucida Sans Unicode"/>
                <a:cs typeface="Arial"/>
              </a:rPr>
              <a:t>- Encourager </a:t>
            </a:r>
            <a:r>
              <a:rPr lang="fr-FR" sz="1050" b="1" dirty="0">
                <a:ea typeface="Lucida Sans Unicode"/>
                <a:cs typeface="Arial"/>
              </a:rPr>
              <a:t>à regarder, toucher, sentir, percevoir, écouter, </a:t>
            </a:r>
            <a:r>
              <a:rPr lang="fr-FR" sz="1050" b="1" dirty="0" smtClean="0">
                <a:ea typeface="Lucida Sans Unicode"/>
                <a:cs typeface="Arial"/>
              </a:rPr>
              <a:t>goûter…questionner</a:t>
            </a:r>
            <a:r>
              <a:rPr lang="fr-FR" sz="1050" b="1" dirty="0"/>
              <a:t> </a:t>
            </a:r>
            <a:endParaRPr lang="fr-FR" sz="1050" dirty="0"/>
          </a:p>
        </p:txBody>
      </p:sp>
      <p:sp>
        <p:nvSpPr>
          <p:cNvPr id="14" name="ZoneTexte 13"/>
          <p:cNvSpPr txBox="1"/>
          <p:nvPr/>
        </p:nvSpPr>
        <p:spPr>
          <a:xfrm>
            <a:off x="222566" y="2169121"/>
            <a:ext cx="2731796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fr-FR" sz="1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   Autres activités possibles : </a:t>
            </a:r>
            <a:endParaRPr lang="fr-FR" sz="14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29372" y="2815226"/>
            <a:ext cx="2688742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Sorties terrain </a:t>
            </a:r>
          </a:p>
          <a:p>
            <a:r>
              <a:rPr lang="fr-FR" sz="1000" dirty="0"/>
              <a:t>Balade ornithologique - C3</a:t>
            </a:r>
          </a:p>
          <a:p>
            <a:r>
              <a:rPr lang="fr-FR" sz="1000" dirty="0"/>
              <a:t>Estran à marée basse – C2-C3-C</a:t>
            </a:r>
          </a:p>
          <a:p>
            <a:r>
              <a:rPr lang="fr-FR" sz="1000" dirty="0" err="1"/>
              <a:t>Land’Art</a:t>
            </a:r>
            <a:r>
              <a:rPr lang="fr-FR" sz="1000" dirty="0"/>
              <a:t> – C2-C3</a:t>
            </a:r>
          </a:p>
          <a:p>
            <a:r>
              <a:rPr lang="fr-FR" sz="1000" dirty="0"/>
              <a:t>Le monde caché de la forêt– C2-C3</a:t>
            </a:r>
          </a:p>
          <a:p>
            <a:r>
              <a:rPr lang="fr-FR" sz="1000" dirty="0"/>
              <a:t>Menaces et pollution des mers – C2-C3</a:t>
            </a:r>
          </a:p>
          <a:p>
            <a:r>
              <a:rPr lang="fr-FR" sz="1000" dirty="0"/>
              <a:t>Petites bêtes de la litière– C2-C3</a:t>
            </a:r>
          </a:p>
          <a:p>
            <a:r>
              <a:rPr lang="fr-FR" sz="1000" dirty="0"/>
              <a:t>Plage au bout des doigts – C1</a:t>
            </a:r>
          </a:p>
          <a:p>
            <a:r>
              <a:rPr lang="fr-FR" sz="1000" dirty="0" smtClean="0"/>
              <a:t>La Nature émoi – </a:t>
            </a:r>
            <a:r>
              <a:rPr lang="fr-FR" sz="1000" dirty="0"/>
              <a:t>C2-C3</a:t>
            </a:r>
          </a:p>
          <a:p>
            <a:r>
              <a:rPr lang="fr-FR" sz="1000" dirty="0"/>
              <a:t>Prés-cachés de La Teste– C2-C3</a:t>
            </a:r>
          </a:p>
          <a:p>
            <a:r>
              <a:rPr lang="fr-FR" sz="1100" b="1" dirty="0"/>
              <a:t> </a:t>
            </a:r>
            <a:endParaRPr lang="fr-FR" sz="1100" dirty="0"/>
          </a:p>
          <a:p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Activités humaines </a:t>
            </a:r>
          </a:p>
          <a:p>
            <a:r>
              <a:rPr lang="fr-FR" sz="1000" dirty="0">
                <a:latin typeface="+mj-lt"/>
              </a:rPr>
              <a:t>Chalut les enfants ! – C2-C3</a:t>
            </a:r>
          </a:p>
          <a:p>
            <a:r>
              <a:rPr lang="fr-FR" sz="1000" dirty="0" smtClean="0">
                <a:latin typeface="+mj-lt"/>
              </a:rPr>
              <a:t>Huitres et  ostréiculteurs – C2-C3-C</a:t>
            </a:r>
          </a:p>
          <a:p>
            <a:r>
              <a:rPr lang="fr-FR" sz="1100" b="1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Activités </a:t>
            </a:r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sportives</a:t>
            </a:r>
          </a:p>
          <a:p>
            <a:r>
              <a:rPr lang="fr-FR" sz="1000" dirty="0"/>
              <a:t>Jeux coopératifs– C2-C3-C</a:t>
            </a:r>
          </a:p>
          <a:p>
            <a:r>
              <a:rPr lang="fr-FR" sz="1000" dirty="0"/>
              <a:t>Voile - C3-C</a:t>
            </a:r>
            <a:endParaRPr lang="fr-FR" sz="1000" b="1" dirty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  <a:p>
            <a:endParaRPr lang="fr-FR" sz="1000" dirty="0">
              <a:latin typeface="+mj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856616" y="2927616"/>
            <a:ext cx="2867511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4F81BD">
                    <a:lumMod val="75000"/>
                  </a:srgbClr>
                </a:solidFill>
                <a:latin typeface="Rockwell" panose="02060603020205020403" pitchFamily="18" charset="0"/>
              </a:rPr>
              <a:t>Vivre Ensemble</a:t>
            </a:r>
          </a:p>
          <a:p>
            <a:pPr lvl="0"/>
            <a:r>
              <a:rPr lang="fr-FR" sz="900" dirty="0">
                <a:solidFill>
                  <a:prstClr val="black"/>
                </a:solidFill>
              </a:rPr>
              <a:t>Agir maintenant pour demain - C3, C</a:t>
            </a:r>
          </a:p>
          <a:p>
            <a:pPr lvl="0"/>
            <a:r>
              <a:rPr lang="fr-FR" sz="900" dirty="0">
                <a:solidFill>
                  <a:prstClr val="black"/>
                </a:solidFill>
              </a:rPr>
              <a:t>Compréhension mutuelle - C3, C</a:t>
            </a:r>
          </a:p>
          <a:p>
            <a:pPr lvl="0"/>
            <a:r>
              <a:rPr lang="fr-FR" sz="900" dirty="0">
                <a:solidFill>
                  <a:prstClr val="black"/>
                </a:solidFill>
              </a:rPr>
              <a:t>Moi et mon groupe classe - C3, C</a:t>
            </a:r>
          </a:p>
          <a:p>
            <a:pPr lvl="0"/>
            <a:r>
              <a:rPr lang="fr-FR" sz="900" dirty="0">
                <a:solidFill>
                  <a:prstClr val="black"/>
                </a:solidFill>
              </a:rPr>
              <a:t>Temps boussole  - C3, C</a:t>
            </a:r>
          </a:p>
          <a:p>
            <a:endParaRPr lang="fr-FR" sz="800" b="1" dirty="0" smtClean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  <a:p>
            <a:r>
              <a:rPr lang="fr-FR" sz="1100" b="1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Temps </a:t>
            </a:r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de </a:t>
            </a:r>
            <a:r>
              <a:rPr lang="fr-FR" sz="1100" b="1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classe</a:t>
            </a:r>
          </a:p>
          <a:p>
            <a:r>
              <a:rPr lang="fr-FR" sz="1000" dirty="0" smtClean="0"/>
              <a:t>Courants </a:t>
            </a:r>
            <a:r>
              <a:rPr lang="fr-FR" sz="1000" dirty="0"/>
              <a:t>marins – C2-C3</a:t>
            </a:r>
          </a:p>
          <a:p>
            <a:r>
              <a:rPr lang="fr-FR" sz="1000" dirty="0" smtClean="0"/>
              <a:t>Oiseau</a:t>
            </a:r>
            <a:r>
              <a:rPr lang="fr-FR" sz="1000" dirty="0"/>
              <a:t> : Qui es –tu ? – </a:t>
            </a:r>
            <a:r>
              <a:rPr lang="fr-FR" sz="1000" dirty="0" smtClean="0"/>
              <a:t>C1- C2-C3</a:t>
            </a:r>
            <a:endParaRPr lang="fr-FR" sz="1000" dirty="0"/>
          </a:p>
          <a:p>
            <a:r>
              <a:rPr lang="fr-FR" sz="1000" dirty="0" smtClean="0"/>
              <a:t>Phénomènes de marées – C3</a:t>
            </a:r>
          </a:p>
          <a:p>
            <a:r>
              <a:rPr lang="fr-FR" sz="1000" dirty="0" smtClean="0"/>
              <a:t>Vous </a:t>
            </a:r>
            <a:r>
              <a:rPr lang="fr-FR" sz="1000" dirty="0"/>
              <a:t>avez dit Biodiversité ? – C2-C3</a:t>
            </a:r>
          </a:p>
          <a:p>
            <a:endParaRPr lang="fr-FR" sz="800" b="1" dirty="0">
              <a:solidFill>
                <a:schemeClr val="accent1"/>
              </a:solidFill>
            </a:endParaRPr>
          </a:p>
          <a:p>
            <a:r>
              <a:rPr lang="fr-FR" sz="1100" b="1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Sites – Activités humaines Patrimoine</a:t>
            </a:r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 </a:t>
            </a:r>
            <a:endParaRPr lang="fr-FR" sz="1000" dirty="0" smtClean="0"/>
          </a:p>
          <a:p>
            <a:r>
              <a:rPr lang="fr-FR" sz="1000" dirty="0"/>
              <a:t>La dune du Pilat, un milieu fragile – C2-C3-C</a:t>
            </a:r>
          </a:p>
          <a:p>
            <a:r>
              <a:rPr lang="fr-FR" sz="1000" dirty="0"/>
              <a:t>Le Phare du Cap-Ferret – C2-C3-C</a:t>
            </a:r>
          </a:p>
          <a:p>
            <a:r>
              <a:rPr lang="fr-FR" sz="1000" dirty="0"/>
              <a:t>Le parc </a:t>
            </a:r>
            <a:r>
              <a:rPr lang="fr-FR" sz="1000" dirty="0" smtClean="0"/>
              <a:t>ornithologique </a:t>
            </a:r>
            <a:r>
              <a:rPr lang="fr-FR" sz="1000" dirty="0"/>
              <a:t>du </a:t>
            </a:r>
            <a:r>
              <a:rPr lang="fr-FR" sz="1000" dirty="0" err="1"/>
              <a:t>Teich</a:t>
            </a:r>
            <a:r>
              <a:rPr lang="fr-FR" sz="1000" dirty="0"/>
              <a:t> – C2-C3-C</a:t>
            </a:r>
          </a:p>
          <a:p>
            <a:r>
              <a:rPr lang="fr-FR" sz="1000" dirty="0"/>
              <a:t>Le village de l’Herbe– C2-C3-C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26570" y="2569840"/>
            <a:ext cx="35283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/>
              <a:t>Cycle 1 : C1 - Cycle </a:t>
            </a:r>
            <a:r>
              <a:rPr lang="fr-FR" sz="900" b="1" i="1" dirty="0"/>
              <a:t>2 et 3 : C2-C3 - Collège : </a:t>
            </a:r>
            <a:r>
              <a:rPr lang="fr-FR" sz="900" b="1" i="1" dirty="0" smtClean="0"/>
              <a:t>C</a:t>
            </a:r>
            <a:endParaRPr lang="fr-FR" sz="900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226570" y="5589240"/>
            <a:ext cx="5616624" cy="884018"/>
          </a:xfrm>
          <a:prstGeom prst="round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340415" y="5430996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200" dirty="0" smtClean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r>
              <a:rPr lang="fr-FR" sz="12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Aux environs </a:t>
            </a:r>
          </a:p>
          <a:p>
            <a:r>
              <a:rPr lang="fr-FR" sz="1000" dirty="0"/>
              <a:t>Les ports et villages Ostréicoles</a:t>
            </a:r>
          </a:p>
          <a:p>
            <a:r>
              <a:rPr lang="fr-FR" sz="1000" dirty="0"/>
              <a:t>Bordeaux ville inscrites au patrimoine Mondiale de l’Unesco</a:t>
            </a:r>
          </a:p>
          <a:p>
            <a:r>
              <a:rPr lang="fr-FR" sz="1000" dirty="0"/>
              <a:t>Le Parc régional des landes de Gascogne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3851920" y="6473259"/>
            <a:ext cx="37444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i="1" dirty="0" smtClean="0"/>
              <a:t>Association Régionale des Œuvres Educatives et de Vacances de l’Education Nationale</a:t>
            </a:r>
            <a:endParaRPr lang="fr-FR" sz="800" i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247516" y="6452934"/>
            <a:ext cx="4396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05 35 38 98 11 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// ecole@aroeven-bordeaux.fr</a:t>
            </a:r>
            <a:endParaRPr lang="fr-F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62574" y="428481"/>
            <a:ext cx="4813482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Rockwell" panose="02060603020205020403" pitchFamily="18" charset="0"/>
              </a:rPr>
              <a:t>Classe - Petits naturalistes en herbe</a:t>
            </a:r>
            <a:endParaRPr lang="fr-FR" sz="12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01913" y="62769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Centre « Les Bonne Vacances » </a:t>
            </a:r>
            <a:r>
              <a:rPr lang="fr-FR" sz="1600" b="1" i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– La Teste de Buch (33)</a:t>
            </a:r>
            <a:endParaRPr lang="fr-FR" sz="1600" b="1" i="1" dirty="0">
              <a:solidFill>
                <a:schemeClr val="tx2"/>
              </a:solidFill>
            </a:endParaRPr>
          </a:p>
        </p:txBody>
      </p:sp>
      <p:pic>
        <p:nvPicPr>
          <p:cNvPr id="37" name="Picture 3" descr="la teste - bat princip - int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71" y="2086438"/>
            <a:ext cx="1162612" cy="8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la teste - entrée bus DE"/>
          <p:cNvPicPr>
            <a:picLocks noChangeAspect="1" noChangeArrowheads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882" y="2104494"/>
            <a:ext cx="1221636" cy="79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870" y="6307051"/>
            <a:ext cx="1045840" cy="502493"/>
          </a:xfrm>
          <a:prstGeom prst="rect">
            <a:avLst/>
          </a:prstGeom>
        </p:spPr>
      </p:pic>
      <p:sp>
        <p:nvSpPr>
          <p:cNvPr id="81" name="Rectangle à coins arrondis 80"/>
          <p:cNvSpPr/>
          <p:nvPr/>
        </p:nvSpPr>
        <p:spPr>
          <a:xfrm>
            <a:off x="6004600" y="4228365"/>
            <a:ext cx="2772000" cy="90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à coins arrondis 81"/>
          <p:cNvSpPr/>
          <p:nvPr/>
        </p:nvSpPr>
        <p:spPr>
          <a:xfrm>
            <a:off x="5989185" y="2185055"/>
            <a:ext cx="2772000" cy="89651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Rectangle à coins arrondis 82"/>
          <p:cNvSpPr/>
          <p:nvPr/>
        </p:nvSpPr>
        <p:spPr>
          <a:xfrm>
            <a:off x="6002934" y="3201568"/>
            <a:ext cx="2772000" cy="90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Rectangle à coins arrondis 83"/>
          <p:cNvSpPr/>
          <p:nvPr/>
        </p:nvSpPr>
        <p:spPr>
          <a:xfrm>
            <a:off x="5999405" y="1159397"/>
            <a:ext cx="2730690" cy="90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Rectangle à coins arrondis 84"/>
          <p:cNvSpPr/>
          <p:nvPr/>
        </p:nvSpPr>
        <p:spPr>
          <a:xfrm>
            <a:off x="6008130" y="5229017"/>
            <a:ext cx="2772000" cy="92333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ZoneTexte 85"/>
          <p:cNvSpPr txBox="1"/>
          <p:nvPr/>
        </p:nvSpPr>
        <p:spPr>
          <a:xfrm>
            <a:off x="6072048" y="4272465"/>
            <a:ext cx="254616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« Espaces de vie &amp; Vivre Ensemble  » 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S’approprier et apprendre à partager de nouveaux espaces, de nouvelles règles de fonctionnement, </a:t>
            </a:r>
          </a:p>
          <a:p>
            <a:endParaRPr lang="fr-FR" sz="1000" dirty="0"/>
          </a:p>
        </p:txBody>
      </p:sp>
      <p:sp>
        <p:nvSpPr>
          <p:cNvPr id="87" name="ZoneTexte 86"/>
          <p:cNvSpPr txBox="1"/>
          <p:nvPr/>
        </p:nvSpPr>
        <p:spPr>
          <a:xfrm>
            <a:off x="6063793" y="2174800"/>
            <a:ext cx="26887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FF0000"/>
                </a:solidFill>
                <a:latin typeface="Rockwell" panose="02060603020205020403" pitchFamily="18" charset="0"/>
              </a:rPr>
              <a:t>Nouveau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 « Alimentation &amp; gaspillage » </a:t>
            </a:r>
          </a:p>
          <a:p>
            <a:pPr lvl="0"/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Mieux gérer et trier les déchets, limiter les emballages plastiques…alterner repas avec et sans viande ni poisson par séjour. </a:t>
            </a:r>
          </a:p>
        </p:txBody>
      </p:sp>
      <p:sp>
        <p:nvSpPr>
          <p:cNvPr id="88" name="ZoneTexte 87"/>
          <p:cNvSpPr txBox="1"/>
          <p:nvPr/>
        </p:nvSpPr>
        <p:spPr>
          <a:xfrm>
            <a:off x="6018640" y="3217195"/>
            <a:ext cx="2688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FF0000"/>
                </a:solidFill>
                <a:latin typeface="Rockwell" panose="02060603020205020403" pitchFamily="18" charset="0"/>
              </a:rPr>
              <a:t>Nouveau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 « Education &amp; empathie »</a:t>
            </a:r>
            <a:r>
              <a:rPr lang="fr-FR" sz="1100" dirty="0">
                <a:solidFill>
                  <a:prstClr val="black"/>
                </a:solidFill>
              </a:rPr>
              <a:t> </a:t>
            </a:r>
            <a:r>
              <a:rPr lang="fr-FR" sz="900" dirty="0">
                <a:solidFill>
                  <a:srgbClr val="000000"/>
                </a:solidFill>
                <a:ea typeface="Times New Roman"/>
                <a:cs typeface="Calibri"/>
              </a:rPr>
              <a:t>Développer des compétences psycho sociales . Expérimenter les liens qui existent entre notre bien-être et celui des autres. A</a:t>
            </a:r>
            <a:r>
              <a:rPr lang="fr-FR" sz="900" dirty="0">
                <a:solidFill>
                  <a:prstClr val="black"/>
                </a:solidFill>
              </a:rPr>
              <a:t>pprendre à écouter , à travailler en équipe, à être et agir collectivement…</a:t>
            </a:r>
            <a:endParaRPr lang="fr-FR" sz="1200" b="1" dirty="0">
              <a:solidFill>
                <a:srgbClr val="1F497D"/>
              </a:solidFill>
              <a:latin typeface="Rockwell" panose="02060603020205020403" pitchFamily="18" charset="0"/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6025838" y="1182234"/>
            <a:ext cx="265056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 smtClean="0">
                <a:solidFill>
                  <a:srgbClr val="1F497D"/>
                </a:solidFill>
                <a:latin typeface="Rockwell" panose="02060603020205020403" pitchFamily="18" charset="0"/>
              </a:rPr>
              <a:t>«Education à l’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 </a:t>
            </a:r>
            <a:r>
              <a:rPr lang="fr-FR" sz="1100" b="1" dirty="0" smtClean="0">
                <a:solidFill>
                  <a:srgbClr val="1F497D"/>
                </a:solidFill>
                <a:latin typeface="Rockwell" panose="02060603020205020403" pitchFamily="18" charset="0"/>
              </a:rPr>
              <a:t>Environnement » </a:t>
            </a:r>
            <a:r>
              <a:rPr lang="fr-FR" sz="1000" dirty="0" smtClean="0">
                <a:solidFill>
                  <a:prstClr val="black"/>
                </a:solidFill>
              </a:rPr>
              <a:t>sur </a:t>
            </a:r>
            <a:r>
              <a:rPr lang="fr-FR" sz="1000" dirty="0">
                <a:solidFill>
                  <a:prstClr val="black"/>
                </a:solidFill>
              </a:rPr>
              <a:t>les impacts de nos attitudes et comportements, sur notre capacité à agir pour préserver notre planète et contribuer à l’objectif   «Demain 2030 »…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6063793" y="5198744"/>
            <a:ext cx="2688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FF0000"/>
                </a:solidFill>
                <a:latin typeface="Rockwell" panose="02060603020205020403" pitchFamily="18" charset="0"/>
              </a:rPr>
              <a:t>Nouveau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 « La relation Homme &amp; Nature» </a:t>
            </a:r>
          </a:p>
          <a:p>
            <a:pPr lvl="0"/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Apprendre à écouter ses sensations, émotions corporelles pour découvrir autrement la nature et les êtres vivants</a:t>
            </a:r>
          </a:p>
        </p:txBody>
      </p:sp>
      <p:sp>
        <p:nvSpPr>
          <p:cNvPr id="91" name="ZoneTexte 90"/>
          <p:cNvSpPr txBox="1"/>
          <p:nvPr/>
        </p:nvSpPr>
        <p:spPr>
          <a:xfrm>
            <a:off x="5965122" y="116631"/>
            <a:ext cx="284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  <a:latin typeface="Rockwell" panose="02060603020205020403" pitchFamily="18" charset="0"/>
              </a:rPr>
              <a:t>Axes forts du séjour</a:t>
            </a:r>
            <a:endParaRPr lang="fr-FR" sz="1700" b="1" dirty="0">
              <a:solidFill>
                <a:schemeClr val="accent1"/>
              </a:solidFill>
              <a:latin typeface="Rockwell" panose="02060603020205020403" pitchFamily="18" charset="0"/>
            </a:endParaRPr>
          </a:p>
        </p:txBody>
      </p:sp>
      <p:pic>
        <p:nvPicPr>
          <p:cNvPr id="9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048" y="462879"/>
            <a:ext cx="50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970" y="475372"/>
            <a:ext cx="503302" cy="50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3117" y="466002"/>
            <a:ext cx="507600" cy="50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Image 94" descr="Objectifs de développement durable | Crèdit Andorrà Financial Group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7" t="4717" r="7083" b="7530"/>
          <a:stretch/>
        </p:blipFill>
        <p:spPr bwMode="auto">
          <a:xfrm>
            <a:off x="6639972" y="430302"/>
            <a:ext cx="540000" cy="55613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6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972" y="464196"/>
            <a:ext cx="50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4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2034</TotalTime>
  <Words>272</Words>
  <Application>Microsoft Office PowerPoint</Application>
  <PresentationFormat>Affichage à l'écran (4:3)</PresentationFormat>
  <Paragraphs>184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Aro5</dc:creator>
  <cp:lastModifiedBy>yann</cp:lastModifiedBy>
  <cp:revision>78</cp:revision>
  <cp:lastPrinted>2019-09-03T12:51:14Z</cp:lastPrinted>
  <dcterms:created xsi:type="dcterms:W3CDTF">2019-07-24T08:43:08Z</dcterms:created>
  <dcterms:modified xsi:type="dcterms:W3CDTF">2021-07-29T12:49:04Z</dcterms:modified>
</cp:coreProperties>
</file>